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notesMasterIdLst>
    <p:notesMasterId r:id="rId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ek 1" id="{156229e6-29f0-3155-15bd-d9563bf887a6}">
          <p14:sldIdLst>
            <p14:sldId id="256"/>
          </p14:sldIdLst>
        </p14:section>
        <p14:section name="Week 2" id="{1ac9028e-e407-8903-af58-e51626133dc9}">
          <p14:sldIdLst>
            <p14:sldId id="257"/>
          </p14:sldIdLst>
        </p14:section>
        <p14:section name="Week 3" id="{e86faa9c-45e4-86a9-6e94-82acfa5bef94}">
          <p14:sldIdLst>
            <p14:sldId id="258"/>
          </p14:sldIdLst>
        </p14:section>
        <p14:section name="Week 4" id="{b50b0cb3-6a9f-1360-8b77-26baf8d1de66}">
          <p14:sldIdLst>
            <p14:sldId id="25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WEEK 1 ANNOUNCEMENT (about 45 seconds)
Let me ask you a question. What if every person in this room knew how to pray with a friend, share their story of faith, welcome a guest, or visit someone in the hospital?
Scripture says God gives leaders to the church "to equip his people for works of service" (Ephesians 4:12). Ministry isn't just for the staff. It's for all of us. But most of us have never been shown how.
That's why we're starting Mobilize, a practical, hands-on training for anyone who wants to grow as a disciple of Jesus and learn to serve. It begins [START DATE]. We'll share more over the next few weeks. For now, would you pray about whether God is inviting you to be part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WEEK 2 ANNOUNCEMENT (about 45 seconds)
Last week we introduced Mobilize, our new training to equip every member for ministry. Today, here's what it covers.
Mobilize has four parts. First, the basics of following Jesus and helping others follow him. Second, everyday ministry skills, like sharing your faith, encouraging others, showing hospitality and resolving conflict. Third, spiritual disciplines such as prayer, fasting, solitude and generosity. And fourth, how to start a small discipleship group of your own.
This isn't a lecture series. Each week we learn something, practice it together, and try it out during the week. It all begins [START DATE]. Look for more details in your bulletin.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WEEK 3 ANNOUNCEMENT (about 45 seconds)
For two weeks we've been talking about Mobilize, our training to equip every member for ministry. Today, here's how to join.
We'll meet [DAY] at [TIME] in [LOCATION], starting [START DATE]. Each session is about an hour: a short lesson, discussion, a time to practice together, and a simple assignment for the week.
You don't need any experience. Mobilize is for brand-new believers and lifelong members alike. If you've ever thought, "I'd serve, but I don't know how," this is for you.
To sign up, [HOW TO SIGN UP]. Questions? Talk to [CONTACT]. We'd love to have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WEEK 4 ANNOUNCEMENT (about 45 seconds)
Mobilize starts next week! We meet [DAY] at [TIME] in [LOCATION], beginning [START DATE].
Jesus said, "The harvest is plentiful, but the workers are few. Ask the Lord of the harvest, therefore, to send out workers into his harvest field" (Luke 10:2). Mobilize is one way we're answering that prayer, by training the workers God is already raising up right here.
If you haven't signed up yet, there's still time: [HOW TO SIGN UP]. And think of one friend who might want to come with you. Invite them this week. Whether or not you join us, please pray for everyone taking 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MOBILIZE_CARD-image-2.jpe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OBILIZE_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0" y="0"/>
            <a:ext cx="411480" cy="6858000"/>
          </a:xfrm>
          <a:prstGeom prst="rect">
            <a:avLst/>
          </a:prstGeom>
          <a:solidFill>
            <a:schemeClr val="tx1"/>
          </a:solidFill>
          <a:ln w="12700">
            <a:solidFill>
              <a:schemeClr val="tx1"/>
            </a:solidFill>
            <a:prstDash val="solid"/>
          </a:ln>
        </p:spPr>
      </p:sp>
      <p:sp>
        <p:nvSpPr>
          <p:cNvPr id="3" name="Shape 1"/>
          <p:cNvSpPr/>
          <p:nvPr/>
        </p:nvSpPr>
        <p:spPr>
          <a:xfrm>
            <a:off x="1729588" y="548640"/>
            <a:ext cx="9144000" cy="5760720"/>
          </a:xfrm>
          <a:prstGeom prst="rect">
            <a:avLst/>
          </a:prstGeom>
          <a:solidFill>
            <a:schemeClr val="bg1"/>
          </a:solidFill>
          <a:ln w="9525">
            <a:solidFill>
              <a:srgbClr val="DDDDDD"/>
            </a:solidFill>
            <a:prstDash val="solid"/>
          </a:ln>
          <a:effectLst>
            <a:outerShdw sx="100000" sy="100000" kx="0" ky="0" algn="bl" rotWithShape="0" blurRad="101600" dist="38100" dir="5400000">
              <a:srgbClr val="000000">
                <a:alpha val="25000"/>
              </a:srgbClr>
            </a:outerShdw>
          </a:effectLst>
        </p:spPr>
      </p:sp>
      <p:sp>
        <p:nvSpPr>
          <p:cNvPr id="4" name="Shape 2"/>
          <p:cNvSpPr/>
          <p:nvPr/>
        </p:nvSpPr>
        <p:spPr>
          <a:xfrm>
            <a:off x="1894180" y="713232"/>
            <a:ext cx="8814816" cy="5431536"/>
          </a:xfrm>
          <a:prstGeom prst="rect">
            <a:avLst/>
          </a:prstGeom>
          <a:ln w="44450">
            <a:solidFill>
              <a:schemeClr val="tx1"/>
            </a:solidFill>
            <a:prstDash val="solid"/>
          </a:ln>
        </p:spPr>
      </p:sp>
      <p:sp>
        <p:nvSpPr>
          <p:cNvPr id="5" name="Shape 3"/>
          <p:cNvSpPr/>
          <p:nvPr/>
        </p:nvSpPr>
        <p:spPr>
          <a:xfrm>
            <a:off x="2003908" y="822960"/>
            <a:ext cx="8595360" cy="5212080"/>
          </a:xfrm>
          <a:prstGeom prst="rect">
            <a:avLst/>
          </a:prstGeom>
          <a:ln w="9525">
            <a:solidFill>
              <a:schemeClr val="tx1"/>
            </a:solidFill>
            <a:prstDash val="solid"/>
          </a:ln>
        </p:spPr>
      </p:sp>
      <p:pic>
        <p:nvPicPr>
          <p:cNvPr id="6" name="Image 0" descr="Mobilize">    </p:cNvPr>
          <p:cNvPicPr>
            <a:picLocks noChangeAspect="1"/>
          </p:cNvPicPr>
          <p:nvPr/>
        </p:nvPicPr>
        <p:blipFill>
          <a:blip r:embed="rId1"/>
          <a:stretch>
            <a:fillRect/>
          </a:stretch>
        </p:blipFill>
        <p:spPr>
          <a:xfrm>
            <a:off x="4381348" y="1207008"/>
            <a:ext cx="3840480" cy="937077"/>
          </a:xfrm>
          <a:prstGeom prst="rect">
            <a:avLst/>
          </a:prstGeom>
        </p:spPr>
      </p:pic>
      <p:sp>
        <p:nvSpPr>
          <p:cNvPr id="7" name="Text 4"/>
          <p:cNvSpPr/>
          <p:nvPr>
            <p:ph idx="105" type="title" hasCustomPrompt="1"/>
          </p:nvPr>
        </p:nvSpPr>
        <p:spPr>
          <a:xfrm>
            <a:off x="2278228" y="2468880"/>
            <a:ext cx="8046720" cy="777240"/>
          </a:xfrm>
          <a:prstGeom prst="rect">
            <a:avLst/>
          </a:prstGeom>
          <a:noFill/>
          <a:ln/>
        </p:spPr>
        <p:txBody>
          <a:bodyPr wrap="square" rtlCol="0"/>
          <a:lstStyle>
            <a:lvl1pPr algn="ctr" indent="0" marL="0">
              <a:buNone/>
              <a:defRPr lang="en-US" sz="3400" spc="150" kern="0" dirty="0">
                <a:solidFill>
                  <a:schemeClr val="tx1"/>
                </a:solidFill>
              </a:defRPr>
            </a:lvl1pPr>
          </a:lstStyle>
          <a:p>
            <a:pPr algn="ctr" indent="0" marL="0">
              <a:buNone/>
            </a:pPr>
            <a:r>
              <a:rPr lang="en-US" sz="3400" spc="150" kern="0" dirty="0">
                <a:solidFill>
                  <a:schemeClr val="tx1"/>
                </a:solidFill>
              </a:rPr>
              <a:t>Headline</a:t>
            </a:r>
            <a:endParaRPr lang="en-US" sz="3400" dirty="0"/>
          </a:p>
        </p:txBody>
      </p:sp>
      <p:sp>
        <p:nvSpPr>
          <p:cNvPr id="8" name="Text 4"/>
          <p:cNvSpPr/>
          <p:nvPr>
            <p:ph idx="106" type="body" hasCustomPrompt="1"/>
          </p:nvPr>
        </p:nvSpPr>
        <p:spPr>
          <a:xfrm>
            <a:off x="2278228" y="3337560"/>
            <a:ext cx="8046720" cy="594360"/>
          </a:xfrm>
          <a:prstGeom prst="rect">
            <a:avLst/>
          </a:prstGeom>
          <a:noFill/>
          <a:ln/>
        </p:spPr>
        <p:txBody>
          <a:bodyPr wrap="square" rtlCol="0"/>
          <a:lstStyle>
            <a:lvl1pPr algn="ctr" indent="0" marL="0">
              <a:buNone/>
              <a:defRPr lang="en-US" sz="2400" i="1" dirty="0">
                <a:solidFill>
                  <a:schemeClr val="tx2"/>
                </a:solidFill>
                <a:latin typeface="Cambria" pitchFamily="34" charset="0"/>
                <a:ea typeface="Cambria" pitchFamily="34" charset="-122"/>
                <a:cs typeface="Cambria" pitchFamily="34" charset="-120"/>
              </a:defRPr>
            </a:lvl1pPr>
          </a:lstStyle>
          <a:p>
            <a:pPr algn="ctr" indent="0" marL="0">
              <a:buNone/>
            </a:pPr>
            <a:r>
              <a:rPr lang="en-US" sz="2400" i="1" dirty="0">
                <a:solidFill>
                  <a:schemeClr val="tx2"/>
                </a:solidFill>
                <a:latin typeface="Cambria" pitchFamily="34" charset="0"/>
                <a:ea typeface="Cambria" pitchFamily="34" charset="-122"/>
                <a:cs typeface="Cambria" pitchFamily="34" charset="-120"/>
              </a:rPr>
              <a:t>Tagline</a:t>
            </a:r>
            <a:endParaRPr lang="en-US" sz="2400" dirty="0"/>
          </a:p>
        </p:txBody>
      </p:sp>
      <p:sp>
        <p:nvSpPr>
          <p:cNvPr id="9" name="Text 4"/>
          <p:cNvSpPr/>
          <p:nvPr>
            <p:ph idx="107" type="body" hasCustomPrompt="1"/>
          </p:nvPr>
        </p:nvSpPr>
        <p:spPr>
          <a:xfrm>
            <a:off x="2278228" y="4069080"/>
            <a:ext cx="8046720" cy="914400"/>
          </a:xfrm>
          <a:prstGeom prst="rect">
            <a:avLst/>
          </a:prstGeom>
          <a:noFill/>
          <a:ln/>
        </p:spPr>
        <p:txBody>
          <a:bodyPr wrap="square" rtlCol="0"/>
          <a:lstStyle>
            <a:lvl1pPr algn="ctr" indent="0" marL="0">
              <a:buNone/>
              <a:defRPr lang="en-US" sz="2000" dirty="0">
                <a:solidFill>
                  <a:schemeClr val="tx1"/>
                </a:solidFill>
              </a:defRPr>
            </a:lvl1pPr>
          </a:lstStyle>
          <a:p>
            <a:pPr algn="ctr" indent="0" marL="0">
              <a:buNone/>
            </a:pPr>
            <a:r>
              <a:rPr lang="en-US" sz="2000" dirty="0">
                <a:solidFill>
                  <a:schemeClr val="tx1"/>
                </a:solidFill>
              </a:rPr>
              <a:t>Details</a:t>
            </a:r>
            <a:endParaRPr lang="en-US" sz="2000" dirty="0"/>
          </a:p>
        </p:txBody>
      </p:sp>
      <p:sp>
        <p:nvSpPr>
          <p:cNvPr id="10" name="Text 4"/>
          <p:cNvSpPr/>
          <p:nvPr>
            <p:ph idx="108" type="body" hasCustomPrompt="1"/>
          </p:nvPr>
        </p:nvSpPr>
        <p:spPr>
          <a:xfrm>
            <a:off x="2278228" y="5166360"/>
            <a:ext cx="8046720" cy="502920"/>
          </a:xfrm>
          <a:prstGeom prst="rect">
            <a:avLst/>
          </a:prstGeom>
          <a:noFill/>
          <a:ln/>
        </p:spPr>
        <p:txBody>
          <a:bodyPr wrap="square" rtlCol="0"/>
          <a:lstStyle>
            <a:lvl1pPr algn="ctr" indent="0" marL="0">
              <a:buNone/>
              <a:defRPr lang="en-US" sz="1600" b="1" dirty="0">
                <a:solidFill>
                  <a:schemeClr val="tx2"/>
                </a:solidFill>
              </a:defRPr>
            </a:lvl1pPr>
          </a:lstStyle>
          <a:p>
            <a:pPr algn="ctr" indent="0" marL="0">
              <a:buNone/>
            </a:pPr>
            <a:r>
              <a:rPr lang="en-US" sz="1600" b="1" dirty="0">
                <a:solidFill>
                  <a:schemeClr val="tx2"/>
                </a:solidFill>
              </a:rPr>
              <a:t>Footer</a:t>
            </a: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4"/>
          <p:cNvSpPr/>
          <p:nvPr>
            <p:ph idx="105" type="title" hasCustomPrompt="1"/>
          </p:nvPr>
        </p:nvSpPr>
        <p:spPr>
          <a:xfrm>
            <a:off x="2278228" y="2468880"/>
            <a:ext cx="8046720" cy="777240"/>
          </a:xfrm>
          <a:prstGeom prst="rect">
            <a:avLst/>
          </a:prstGeom>
          <a:noFill/>
          <a:ln/>
        </p:spPr>
        <p:txBody>
          <a:bodyPr wrap="square" lIns="0" tIns="0" rIns="0" bIns="0" rtlCol="0" anchor="ctr"/>
          <a:lstStyle/>
          <a:p>
            <a:pPr algn="ctr" indent="0" marL="0">
              <a:buNone/>
            </a:pPr>
            <a:r>
              <a:rPr lang="en-US" sz="3400" spc="150" kern="0" dirty="0">
                <a:solidFill>
                  <a:schemeClr val="tx1"/>
                </a:solidFill>
              </a:rPr>
              <a:t>EVERY MEMBER CALLED</a:t>
            </a:r>
            <a:endParaRPr lang="en-US" sz="3400" dirty="0"/>
          </a:p>
        </p:txBody>
      </p:sp>
      <p:sp>
        <p:nvSpPr>
          <p:cNvPr id="3" name="Text 4"/>
          <p:cNvSpPr/>
          <p:nvPr>
            <p:ph idx="106" type="body" hasCustomPrompt="1"/>
          </p:nvPr>
        </p:nvSpPr>
        <p:spPr>
          <a:xfrm>
            <a:off x="2278228" y="3337560"/>
            <a:ext cx="8046720" cy="594360"/>
          </a:xfrm>
          <a:prstGeom prst="rect">
            <a:avLst/>
          </a:prstGeom>
          <a:noFill/>
          <a:ln/>
        </p:spPr>
        <p:txBody>
          <a:bodyPr wrap="square" lIns="0" tIns="0" rIns="0" bIns="0" rtlCol="0" anchor="ctr"/>
          <a:lstStyle/>
          <a:p>
            <a:pPr algn="ctr" indent="0" marL="0">
              <a:buNone/>
            </a:pPr>
            <a:r>
              <a:rPr lang="en-US" sz="2400" i="1" dirty="0">
                <a:solidFill>
                  <a:schemeClr val="tx2"/>
                </a:solidFill>
                <a:latin typeface="Cambria" pitchFamily="34" charset="0"/>
                <a:ea typeface="Cambria" pitchFamily="34" charset="-122"/>
                <a:cs typeface="Cambria" pitchFamily="34" charset="-120"/>
              </a:rPr>
              <a:t>Every member called. Every member equipped.</a:t>
            </a:r>
            <a:endParaRPr lang="en-US" sz="2400" dirty="0"/>
          </a:p>
        </p:txBody>
      </p:sp>
      <p:sp>
        <p:nvSpPr>
          <p:cNvPr id="4" name="Text 4"/>
          <p:cNvSpPr/>
          <p:nvPr>
            <p:ph idx="107" type="body" hasCustomPrompt="1"/>
          </p:nvPr>
        </p:nvSpPr>
        <p:spPr>
          <a:xfrm>
            <a:off x="2278228" y="4069080"/>
            <a:ext cx="8046720" cy="914400"/>
          </a:xfrm>
          <a:prstGeom prst="rect">
            <a:avLst/>
          </a:prstGeom>
          <a:noFill/>
          <a:ln/>
        </p:spPr>
        <p:txBody>
          <a:bodyPr wrap="square" lIns="0" tIns="0" rIns="0" bIns="0" rtlCol="0" anchor="ctr"/>
          <a:lstStyle/>
          <a:p>
            <a:pPr algn="ctr" indent="0" marL="0">
              <a:buNone/>
            </a:pPr>
            <a:r>
              <a:rPr lang="en-US" sz="2000" dirty="0">
                <a:solidFill>
                  <a:schemeClr val="tx1"/>
                </a:solidFill>
              </a:rPr>
              <a:t>A hands-on training to help you grow as a disciple and learn to serve.</a:t>
            </a:r>
            <a:endParaRPr lang="en-US" sz="2000" dirty="0"/>
          </a:p>
        </p:txBody>
      </p:sp>
      <p:sp>
        <p:nvSpPr>
          <p:cNvPr id="5" name="Text 4"/>
          <p:cNvSpPr/>
          <p:nvPr>
            <p:ph idx="108" type="body" hasCustomPrompt="1"/>
          </p:nvPr>
        </p:nvSpPr>
        <p:spPr>
          <a:xfrm>
            <a:off x="2278228" y="5166360"/>
            <a:ext cx="8046720" cy="502920"/>
          </a:xfrm>
          <a:prstGeom prst="rect">
            <a:avLst/>
          </a:prstGeom>
          <a:noFill/>
          <a:ln/>
        </p:spPr>
        <p:txBody>
          <a:bodyPr wrap="square" lIns="0" tIns="0" rIns="0" bIns="0" rtlCol="0" anchor="ctr"/>
          <a:lstStyle/>
          <a:p>
            <a:pPr algn="ctr" indent="0" marL="0">
              <a:buNone/>
            </a:pPr>
            <a:r>
              <a:rPr lang="en-US" sz="1600" b="1" dirty="0">
                <a:solidFill>
                  <a:schemeClr val="tx2"/>
                </a:solidFill>
              </a:rPr>
              <a:t>Begins [START DATE]  ·  Ephesians 4:12</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4"/>
          <p:cNvSpPr/>
          <p:nvPr>
            <p:ph idx="105" type="title" hasCustomPrompt="1"/>
          </p:nvPr>
        </p:nvSpPr>
        <p:spPr>
          <a:xfrm>
            <a:off x="2278228" y="2468880"/>
            <a:ext cx="8046720" cy="777240"/>
          </a:xfrm>
          <a:prstGeom prst="rect">
            <a:avLst/>
          </a:prstGeom>
          <a:noFill/>
          <a:ln/>
        </p:spPr>
        <p:txBody>
          <a:bodyPr wrap="square" lIns="0" tIns="0" rIns="0" bIns="0" rtlCol="0" anchor="ctr"/>
          <a:lstStyle/>
          <a:p>
            <a:pPr algn="ctr" indent="0" marL="0">
              <a:buNone/>
            </a:pPr>
            <a:r>
              <a:rPr lang="en-US" sz="3400" spc="150" kern="0" dirty="0">
                <a:solidFill>
                  <a:schemeClr val="tx1"/>
                </a:solidFill>
              </a:rPr>
              <a:t>WHAT IS MOBILIZE?</a:t>
            </a:r>
            <a:endParaRPr lang="en-US" sz="3400" dirty="0"/>
          </a:p>
        </p:txBody>
      </p:sp>
      <p:sp>
        <p:nvSpPr>
          <p:cNvPr id="3" name="Text 4"/>
          <p:cNvSpPr/>
          <p:nvPr>
            <p:ph idx="106" type="body" hasCustomPrompt="1"/>
          </p:nvPr>
        </p:nvSpPr>
        <p:spPr>
          <a:xfrm>
            <a:off x="2278228" y="3337560"/>
            <a:ext cx="8046720" cy="594360"/>
          </a:xfrm>
          <a:prstGeom prst="rect">
            <a:avLst/>
          </a:prstGeom>
          <a:noFill/>
          <a:ln/>
        </p:spPr>
        <p:txBody>
          <a:bodyPr wrap="square" lIns="0" tIns="0" rIns="0" bIns="0" rtlCol="0" anchor="ctr"/>
          <a:lstStyle/>
          <a:p>
            <a:pPr algn="ctr" indent="0" marL="0">
              <a:buNone/>
            </a:pPr>
            <a:r>
              <a:rPr lang="en-US" sz="2400" i="1" dirty="0">
                <a:solidFill>
                  <a:schemeClr val="tx2"/>
                </a:solidFill>
                <a:latin typeface="Cambria" pitchFamily="34" charset="0"/>
                <a:ea typeface="Cambria" pitchFamily="34" charset="-122"/>
                <a:cs typeface="Cambria" pitchFamily="34" charset="-120"/>
              </a:rPr>
              <a:t>Learn it. Practice it. Live it.</a:t>
            </a:r>
            <a:endParaRPr lang="en-US" sz="2400" dirty="0"/>
          </a:p>
        </p:txBody>
      </p:sp>
      <p:sp>
        <p:nvSpPr>
          <p:cNvPr id="4" name="Text 4"/>
          <p:cNvSpPr/>
          <p:nvPr>
            <p:ph idx="107" type="body" hasCustomPrompt="1"/>
          </p:nvPr>
        </p:nvSpPr>
        <p:spPr>
          <a:xfrm>
            <a:off x="2278228" y="4069080"/>
            <a:ext cx="8046720" cy="914400"/>
          </a:xfrm>
          <a:prstGeom prst="rect">
            <a:avLst/>
          </a:prstGeom>
          <a:noFill/>
          <a:ln/>
        </p:spPr>
        <p:txBody>
          <a:bodyPr wrap="square" lIns="0" tIns="0" rIns="0" bIns="0" rtlCol="0" anchor="ctr"/>
          <a:lstStyle/>
          <a:p>
            <a:pPr algn="ctr" indent="0" marL="0">
              <a:buNone/>
            </a:pPr>
            <a:r>
              <a:rPr lang="en-US" sz="2000" dirty="0">
                <a:solidFill>
                  <a:schemeClr val="tx1"/>
                </a:solidFill>
              </a:rPr>
              <a:t>Discipleship Fundamentals  ·  Ministry Skills</a:t>
            </a:r>
            <a:endParaRPr lang="en-US" sz="2000" dirty="0"/>
          </a:p>
          <a:p>
            <a:pPr algn="ctr" indent="0" marL="0">
              <a:buNone/>
            </a:pPr>
            <a:r>
              <a:rPr lang="en-US" sz="2000" dirty="0">
                <a:solidFill>
                  <a:schemeClr val="tx1"/>
                </a:solidFill>
              </a:rPr>
              <a:t>Spiritual Disciplines  ·  Discipleship Groups</a:t>
            </a:r>
            <a:endParaRPr lang="en-US" sz="2000" dirty="0"/>
          </a:p>
        </p:txBody>
      </p:sp>
      <p:sp>
        <p:nvSpPr>
          <p:cNvPr id="5" name="Text 4"/>
          <p:cNvSpPr/>
          <p:nvPr>
            <p:ph idx="108" type="body" hasCustomPrompt="1"/>
          </p:nvPr>
        </p:nvSpPr>
        <p:spPr>
          <a:xfrm>
            <a:off x="2278228" y="5166360"/>
            <a:ext cx="8046720" cy="502920"/>
          </a:xfrm>
          <a:prstGeom prst="rect">
            <a:avLst/>
          </a:prstGeom>
          <a:noFill/>
          <a:ln/>
        </p:spPr>
        <p:txBody>
          <a:bodyPr wrap="square" lIns="0" tIns="0" rIns="0" bIns="0" rtlCol="0" anchor="ctr"/>
          <a:lstStyle/>
          <a:p>
            <a:pPr algn="ctr" indent="0" marL="0">
              <a:buNone/>
            </a:pPr>
            <a:r>
              <a:rPr lang="en-US" sz="1600" b="1" dirty="0">
                <a:solidFill>
                  <a:schemeClr val="tx2"/>
                </a:solidFill>
              </a:rPr>
              <a:t>Begins [START DATE]  ·  Ephesians 2:10</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4"/>
          <p:cNvSpPr/>
          <p:nvPr>
            <p:ph idx="105" type="title" hasCustomPrompt="1"/>
          </p:nvPr>
        </p:nvSpPr>
        <p:spPr>
          <a:xfrm>
            <a:off x="2278228" y="2468880"/>
            <a:ext cx="8046720" cy="777240"/>
          </a:xfrm>
          <a:prstGeom prst="rect">
            <a:avLst/>
          </a:prstGeom>
          <a:noFill/>
          <a:ln/>
        </p:spPr>
        <p:txBody>
          <a:bodyPr wrap="square" lIns="0" tIns="0" rIns="0" bIns="0" rtlCol="0" anchor="ctr"/>
          <a:lstStyle/>
          <a:p>
            <a:pPr algn="ctr" indent="0" marL="0">
              <a:buNone/>
            </a:pPr>
            <a:r>
              <a:rPr lang="en-US" sz="3400" spc="150" kern="0" dirty="0">
                <a:solidFill>
                  <a:schemeClr val="tx1"/>
                </a:solidFill>
              </a:rPr>
              <a:t>JOIN MOBILIZE</a:t>
            </a:r>
            <a:endParaRPr lang="en-US" sz="3400" dirty="0"/>
          </a:p>
        </p:txBody>
      </p:sp>
      <p:sp>
        <p:nvSpPr>
          <p:cNvPr id="3" name="Text 4"/>
          <p:cNvSpPr/>
          <p:nvPr>
            <p:ph idx="106" type="body" hasCustomPrompt="1"/>
          </p:nvPr>
        </p:nvSpPr>
        <p:spPr>
          <a:xfrm>
            <a:off x="2278228" y="3337560"/>
            <a:ext cx="8046720" cy="594360"/>
          </a:xfrm>
          <a:prstGeom prst="rect">
            <a:avLst/>
          </a:prstGeom>
          <a:noFill/>
          <a:ln/>
        </p:spPr>
        <p:txBody>
          <a:bodyPr wrap="square" lIns="0" tIns="0" rIns="0" bIns="0" rtlCol="0" anchor="ctr"/>
          <a:lstStyle/>
          <a:p>
            <a:pPr algn="ctr" indent="0" marL="0">
              <a:buNone/>
            </a:pPr>
            <a:r>
              <a:rPr lang="en-US" sz="2400" i="1" dirty="0">
                <a:solidFill>
                  <a:schemeClr val="tx2"/>
                </a:solidFill>
                <a:latin typeface="Cambria" pitchFamily="34" charset="0"/>
                <a:ea typeface="Cambria" pitchFamily="34" charset="-122"/>
                <a:cs typeface="Cambria" pitchFamily="34" charset="-120"/>
              </a:rPr>
              <a:t>For anyone ready to grow and serve. No experience needed.</a:t>
            </a:r>
            <a:endParaRPr lang="en-US" sz="2400" dirty="0"/>
          </a:p>
        </p:txBody>
      </p:sp>
      <p:sp>
        <p:nvSpPr>
          <p:cNvPr id="4" name="Text 4"/>
          <p:cNvSpPr/>
          <p:nvPr>
            <p:ph idx="107" type="body" hasCustomPrompt="1"/>
          </p:nvPr>
        </p:nvSpPr>
        <p:spPr>
          <a:xfrm>
            <a:off x="2278228" y="4069080"/>
            <a:ext cx="8046720" cy="914400"/>
          </a:xfrm>
          <a:prstGeom prst="rect">
            <a:avLst/>
          </a:prstGeom>
          <a:noFill/>
          <a:ln/>
        </p:spPr>
        <p:txBody>
          <a:bodyPr wrap="square" lIns="0" tIns="0" rIns="0" bIns="0" rtlCol="0" anchor="ctr"/>
          <a:lstStyle/>
          <a:p>
            <a:pPr algn="ctr" indent="0" marL="0">
              <a:buNone/>
            </a:pPr>
            <a:r>
              <a:rPr lang="en-US" sz="2000" dirty="0">
                <a:solidFill>
                  <a:schemeClr val="tx1"/>
                </a:solidFill>
              </a:rPr>
              <a:t>[DAY] at [TIME]  ·  [LOCATION]</a:t>
            </a:r>
            <a:endParaRPr lang="en-US" sz="2000" dirty="0"/>
          </a:p>
          <a:p>
            <a:pPr algn="ctr" indent="0" marL="0">
              <a:buNone/>
            </a:pPr>
            <a:r>
              <a:rPr lang="en-US" sz="2000" dirty="0">
                <a:solidFill>
                  <a:schemeClr val="tx1"/>
                </a:solidFill>
              </a:rPr>
              <a:t>Starts [START DATE]</a:t>
            </a:r>
            <a:endParaRPr lang="en-US" sz="2000" dirty="0"/>
          </a:p>
        </p:txBody>
      </p:sp>
      <p:sp>
        <p:nvSpPr>
          <p:cNvPr id="5" name="Text 4"/>
          <p:cNvSpPr/>
          <p:nvPr>
            <p:ph idx="108" type="body" hasCustomPrompt="1"/>
          </p:nvPr>
        </p:nvSpPr>
        <p:spPr>
          <a:xfrm>
            <a:off x="2278228" y="5166360"/>
            <a:ext cx="8046720" cy="502920"/>
          </a:xfrm>
          <a:prstGeom prst="rect">
            <a:avLst/>
          </a:prstGeom>
          <a:noFill/>
          <a:ln/>
        </p:spPr>
        <p:txBody>
          <a:bodyPr wrap="square" lIns="0" tIns="0" rIns="0" bIns="0" rtlCol="0" anchor="ctr"/>
          <a:lstStyle/>
          <a:p>
            <a:pPr algn="ctr" indent="0" marL="0">
              <a:buNone/>
            </a:pPr>
            <a:r>
              <a:rPr lang="en-US" sz="1600" b="1" dirty="0">
                <a:solidFill>
                  <a:schemeClr val="tx2"/>
                </a:solidFill>
              </a:rPr>
              <a:t>Sign up: [HOW TO SIGN UP]</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4"/>
          <p:cNvSpPr/>
          <p:nvPr>
            <p:ph idx="105" type="title" hasCustomPrompt="1"/>
          </p:nvPr>
        </p:nvSpPr>
        <p:spPr>
          <a:xfrm>
            <a:off x="2278228" y="2468880"/>
            <a:ext cx="8046720" cy="777240"/>
          </a:xfrm>
          <a:prstGeom prst="rect">
            <a:avLst/>
          </a:prstGeom>
          <a:noFill/>
          <a:ln/>
        </p:spPr>
        <p:txBody>
          <a:bodyPr wrap="square" lIns="0" tIns="0" rIns="0" bIns="0" rtlCol="0" anchor="ctr"/>
          <a:lstStyle/>
          <a:p>
            <a:pPr algn="ctr" indent="0" marL="0">
              <a:buNone/>
            </a:pPr>
            <a:r>
              <a:rPr lang="en-US" sz="3400" spc="150" kern="0" dirty="0">
                <a:solidFill>
                  <a:schemeClr val="tx1"/>
                </a:solidFill>
              </a:rPr>
              <a:t>MOBILIZE STARTS NEXT WEEK</a:t>
            </a:r>
            <a:endParaRPr lang="en-US" sz="3400" dirty="0"/>
          </a:p>
        </p:txBody>
      </p:sp>
      <p:sp>
        <p:nvSpPr>
          <p:cNvPr id="3" name="Text 4"/>
          <p:cNvSpPr/>
          <p:nvPr>
            <p:ph idx="106" type="body" hasCustomPrompt="1"/>
          </p:nvPr>
        </p:nvSpPr>
        <p:spPr>
          <a:xfrm>
            <a:off x="2278228" y="3337560"/>
            <a:ext cx="8046720" cy="594360"/>
          </a:xfrm>
          <a:prstGeom prst="rect">
            <a:avLst/>
          </a:prstGeom>
          <a:noFill/>
          <a:ln/>
        </p:spPr>
        <p:txBody>
          <a:bodyPr wrap="square" lIns="0" tIns="0" rIns="0" bIns="0" rtlCol="0" anchor="ctr"/>
          <a:lstStyle/>
          <a:p>
            <a:pPr algn="ctr" indent="0" marL="0">
              <a:buNone/>
            </a:pPr>
            <a:r>
              <a:rPr lang="en-US" sz="2400" i="1" dirty="0">
                <a:solidFill>
                  <a:schemeClr val="tx2"/>
                </a:solidFill>
                <a:latin typeface="Cambria" pitchFamily="34" charset="0"/>
                <a:ea typeface="Cambria" pitchFamily="34" charset="-122"/>
                <a:cs typeface="Cambria" pitchFamily="34" charset="-120"/>
              </a:rPr>
              <a:t>Sign up. Invite a friend. Pray.</a:t>
            </a:r>
            <a:endParaRPr lang="en-US" sz="2400" dirty="0"/>
          </a:p>
        </p:txBody>
      </p:sp>
      <p:sp>
        <p:nvSpPr>
          <p:cNvPr id="4" name="Text 4"/>
          <p:cNvSpPr/>
          <p:nvPr>
            <p:ph idx="107" type="body" hasCustomPrompt="1"/>
          </p:nvPr>
        </p:nvSpPr>
        <p:spPr>
          <a:xfrm>
            <a:off x="2278228" y="4069080"/>
            <a:ext cx="8046720" cy="914400"/>
          </a:xfrm>
          <a:prstGeom prst="rect">
            <a:avLst/>
          </a:prstGeom>
          <a:noFill/>
          <a:ln/>
        </p:spPr>
        <p:txBody>
          <a:bodyPr wrap="square" lIns="0" tIns="0" rIns="0" bIns="0" rtlCol="0" anchor="ctr"/>
          <a:lstStyle/>
          <a:p>
            <a:pPr algn="ctr" indent="0" marL="0">
              <a:buNone/>
            </a:pPr>
            <a:r>
              <a:rPr lang="en-US" sz="2000" dirty="0">
                <a:solidFill>
                  <a:schemeClr val="tx1"/>
                </a:solidFill>
              </a:rPr>
              <a:t>[DAY] at [TIME]  ·  [LOCATION]</a:t>
            </a:r>
            <a:endParaRPr lang="en-US" sz="2000" dirty="0"/>
          </a:p>
          <a:p>
            <a:pPr algn="ctr" indent="0" marL="0">
              <a:buNone/>
            </a:pPr>
            <a:r>
              <a:rPr lang="en-US" sz="2000" dirty="0">
                <a:solidFill>
                  <a:schemeClr val="tx1"/>
                </a:solidFill>
              </a:rPr>
              <a:t>First session [START DATE]</a:t>
            </a:r>
            <a:endParaRPr lang="en-US" sz="2000" dirty="0"/>
          </a:p>
        </p:txBody>
      </p:sp>
      <p:sp>
        <p:nvSpPr>
          <p:cNvPr id="5" name="Text 4"/>
          <p:cNvSpPr/>
          <p:nvPr>
            <p:ph idx="108" type="body" hasCustomPrompt="1"/>
          </p:nvPr>
        </p:nvSpPr>
        <p:spPr>
          <a:xfrm>
            <a:off x="2278228" y="5166360"/>
            <a:ext cx="8046720" cy="502920"/>
          </a:xfrm>
          <a:prstGeom prst="rect">
            <a:avLst/>
          </a:prstGeom>
          <a:noFill/>
          <a:ln/>
        </p:spPr>
        <p:txBody>
          <a:bodyPr wrap="square" lIns="0" tIns="0" rIns="0" bIns="0" rtlCol="0" anchor="ctr"/>
          <a:lstStyle/>
          <a:p>
            <a:pPr algn="ctr" indent="0" marL="0">
              <a:buNone/>
            </a:pPr>
            <a:r>
              <a:rPr lang="en-US" sz="1600" b="1" dirty="0">
                <a:solidFill>
                  <a:schemeClr val="tx2"/>
                </a:solidFill>
              </a:rPr>
              <a:t>Sign up: [HOW TO SIGN UP]  ·  Luke 10:2</a:t>
            </a:r>
            <a:endParaRPr lang="en-US" sz="1600" dirty="0"/>
          </a:p>
        </p:txBody>
      </p:sp>
    </p:spTree>
  </p:cSld>
  <p:clrMapOvr>
    <a:masterClrMapping/>
  </p:clrMapOvr>
</p:sld>
</file>

<file path=ppt/theme/theme1.xml><?xml version="1.0" encoding="utf-8"?>
<a:theme xmlns:a="http://schemas.openxmlformats.org/drawingml/2006/main" name="Mobilize">
  <a:themeElements>
    <a:clrScheme name="Mobilize">
      <a:dk1>
        <a:srgbClr val="171717"/>
      </a:dk1>
      <a:lt1>
        <a:srgbClr val="FFFFFF"/>
      </a:lt1>
      <a:dk2>
        <a:srgbClr val="404040"/>
      </a:dk2>
      <a:lt2>
        <a:srgbClr val="E6E4D3"/>
      </a:lt2>
      <a:accent1>
        <a:srgbClr val="171717"/>
      </a:accent1>
      <a:accent2>
        <a:srgbClr val="404040"/>
      </a:accent2>
      <a:accent3>
        <a:srgbClr val="8C8C8C"/>
      </a:accent3>
      <a:accent4>
        <a:srgbClr val="B5A98A"/>
      </a:accent4>
      <a:accent5>
        <a:srgbClr val="D9D4C2"/>
      </a:accent5>
      <a:accent6>
        <a:srgbClr val="6B6B6B"/>
      </a:accent6>
      <a:hlink>
        <a:srgbClr val="404040"/>
      </a:hlink>
      <a:folHlink>
        <a:srgbClr val="6B6B6B"/>
      </a:folHlink>
    </a:clrScheme>
    <a:fontScheme name="Mobilize">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Slide 1</vt:lpstr>
      <vt:lpstr>Slide 2</vt:lpstr>
      <vt:lpstr>Slide 3</vt:lpstr>
      <vt:lpstr>Slide 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Mobilize Announcement Slides</dc:title>
  <dc:subject>PptxGenJS Presentation</dc:subject>
  <dc:creator>PptxGenJS</dc:creator>
  <cp:lastModifiedBy>PptxGenJS</cp:lastModifiedBy>
  <cp:revision>1</cp:revision>
  <dcterms:created xsi:type="dcterms:W3CDTF">2026-11-04T16:33:44Z</dcterms:created>
  <dcterms:modified xsi:type="dcterms:W3CDTF">2026-11-04T16:33:44Z</dcterms:modified>
</cp:coreProperties>
</file>